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8" r:id="rId4"/>
    <p:sldId id="269" r:id="rId5"/>
    <p:sldId id="266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9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057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12783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ECG Signal Denoising Using Deep Learning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200" y="4145637"/>
            <a:ext cx="5322274" cy="45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54462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4047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34641" y="6539508"/>
            <a:ext cx="1524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BJ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6527959"/>
            <a:ext cx="25908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Bilal Javed Goraya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461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577840" y="0"/>
            <a:ext cx="8961119" cy="1920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4400" b="1" i="0" dirty="0">
                <a:effectLst/>
                <a:latin typeface="Söhne"/>
              </a:rPr>
              <a:t>ECG Signal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Electrocardiogram (ECG) is a vital medical diagnostic tool that records the electrical activity of the heart 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over a specific period. This non-invasive test involves placing electrodes on the skin to detect and measure 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electrical impulses generated by cardiac-muscle contractions.</a:t>
            </a:r>
            <a:endParaRPr lang="en-US" sz="160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86400" y="1920239"/>
            <a:ext cx="9052559" cy="6217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Types of Noise in ECG Signals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Baseline Wander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Muscle Artifact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Electromyographic (EMG) Noise</a:t>
            </a:r>
          </a:p>
          <a:p>
            <a:pPr algn="l"/>
            <a:endParaRPr lang="en-US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Impact of Noise on ECG Signal Quality</a:t>
            </a:r>
          </a:p>
          <a:p>
            <a:pPr algn="l"/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     Interference with Diagnosis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     Misleading Patterns 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     Reduced Diagnostic Accuracy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Need for Denoising</a:t>
            </a:r>
          </a:p>
          <a:p>
            <a:pPr algn="l"/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   Enhanced Diagnostic Accuracy</a:t>
            </a:r>
            <a:endParaRPr lang="en-US" sz="2400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   Improved Signal Quality</a:t>
            </a:r>
            <a:endParaRPr lang="en-US" sz="2400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   Facilitation of Automated Analysis</a:t>
            </a:r>
            <a:endParaRPr lang="en-US" sz="2400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/>
            <a:endParaRPr lang="en-US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20EE-2C0C-2147-DA09-84947F459ABB}"/>
              </a:ext>
            </a:extLst>
          </p:cNvPr>
          <p:cNvSpPr txBox="1"/>
          <p:nvPr/>
        </p:nvSpPr>
        <p:spPr>
          <a:xfrm>
            <a:off x="3589020" y="3655814"/>
            <a:ext cx="736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66FB97-204E-ACA3-7D82-F000DC8B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-102591"/>
            <a:ext cx="5669279" cy="4328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81958-8257-C954-1A64-7980C6DD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40" y="4205168"/>
            <a:ext cx="5669280" cy="4024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EE254-CD6E-8FEF-2269-65A9FA754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442" y="4099315"/>
            <a:ext cx="5669281" cy="416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1" y="9363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577840" y="1"/>
            <a:ext cx="8961119" cy="691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4400" b="1" dirty="0">
                <a:solidFill>
                  <a:srgbClr val="312F2B"/>
                </a:solidFill>
                <a:latin typeface="Söhne"/>
                <a:ea typeface="Gelasio" pitchFamily="34" charset="-122"/>
              </a:rPr>
              <a:t>      Deep Learning Models</a:t>
            </a:r>
            <a:endParaRPr lang="en-US" sz="4374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86400" y="691377"/>
            <a:ext cx="9052559" cy="7446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DRNN Architecture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LSTM Layers and Fully Connected Layers: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Long Short-Term Memory (LSTM) layers capture temporal dependencies over multiple time steps.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Fully Connected Layers integrate high-level features for accurate denoising.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Importance of Recurrent Connections: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Recurrent connections enable the model to retain context and memory.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Vital for denoising tasks where understanding temporal patterns is crucial.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How It Works: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Temporal Dependency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LSTM layers process input sequences, capturing dependencies effectively.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Feature Extraction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Extracted features contribute to understanding and denoising complex ECG patterns.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Output Generation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Fully connected layers generate the denoised output, enhancing signal fidelity.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FCN_DAE Architecture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Encoder-Decoder Design</a:t>
            </a:r>
            <a:endParaRPr lang="en-US" dirty="0">
              <a:solidFill>
                <a:srgbClr val="FF0000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Activation Functions and Batch Normalization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How It Works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Encoding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Latent Representation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Decoding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algn="l"/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20EE-2C0C-2147-DA09-84947F459ABB}"/>
              </a:ext>
            </a:extLst>
          </p:cNvPr>
          <p:cNvSpPr txBox="1"/>
          <p:nvPr/>
        </p:nvSpPr>
        <p:spPr>
          <a:xfrm>
            <a:off x="3589020" y="3655814"/>
            <a:ext cx="736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55435-EE00-AE07-B262-1AE8FF69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1" y="-70924"/>
            <a:ext cx="5577841" cy="3951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C114A-C0D5-5A20-A0C4-FD6C9313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41" y="3869028"/>
            <a:ext cx="5577841" cy="43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1" y="9363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2810107" y="1"/>
            <a:ext cx="11728852" cy="691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4400" b="1" dirty="0">
                <a:solidFill>
                  <a:srgbClr val="312F2B"/>
                </a:solidFill>
                <a:latin typeface="Söhne"/>
                <a:ea typeface="Gelasio" pitchFamily="34" charset="-122"/>
              </a:rPr>
              <a:t>      </a:t>
            </a:r>
            <a:r>
              <a:rPr lang="en-US" sz="4400" b="1" dirty="0">
                <a:solidFill>
                  <a:srgbClr val="374151"/>
                </a:solidFill>
                <a:latin typeface="Söhne"/>
                <a:ea typeface="Gelasio" pitchFamily="34" charset="-122"/>
              </a:rPr>
              <a:t>H</a:t>
            </a:r>
            <a:r>
              <a:rPr lang="en-US" sz="4400" b="1" i="0" dirty="0">
                <a:solidFill>
                  <a:srgbClr val="374151"/>
                </a:solidFill>
                <a:effectLst/>
                <a:latin typeface="Söhne"/>
              </a:rPr>
              <a:t>ow Each </a:t>
            </a:r>
            <a:r>
              <a:rPr lang="en-US" sz="4400" b="1" dirty="0">
                <a:solidFill>
                  <a:srgbClr val="374151"/>
                </a:solidFill>
                <a:latin typeface="Söhne"/>
              </a:rPr>
              <a:t>N</a:t>
            </a:r>
            <a:r>
              <a:rPr lang="en-US" sz="4400" b="1" i="0" dirty="0">
                <a:solidFill>
                  <a:srgbClr val="374151"/>
                </a:solidFill>
                <a:effectLst/>
                <a:latin typeface="Söhne"/>
              </a:rPr>
              <a:t>umerical </a:t>
            </a:r>
            <a:r>
              <a:rPr lang="en-US" sz="4400" b="1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US" sz="4400" b="1" i="0" dirty="0">
                <a:solidFill>
                  <a:srgbClr val="374151"/>
                </a:solidFill>
                <a:effectLst/>
                <a:latin typeface="Söhne"/>
              </a:rPr>
              <a:t>ethod </a:t>
            </a:r>
            <a:r>
              <a:rPr lang="en-US" sz="4400" b="1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sz="4400" b="1" i="0" dirty="0">
                <a:solidFill>
                  <a:srgbClr val="374151"/>
                </a:solidFill>
                <a:effectLst/>
                <a:latin typeface="Söhne"/>
              </a:rPr>
              <a:t>s </a:t>
            </a:r>
            <a:r>
              <a:rPr lang="en-US" sz="4400" b="1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4400" b="1" i="0" dirty="0">
                <a:solidFill>
                  <a:srgbClr val="374151"/>
                </a:solidFill>
                <a:effectLst/>
                <a:latin typeface="Söhne"/>
              </a:rPr>
              <a:t>pplied</a:t>
            </a:r>
            <a:endParaRPr lang="en-US" sz="4374" b="1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312F2B"/>
              </a:solidFill>
              <a:latin typeface="Gelasio" pitchFamily="34" charset="0"/>
              <a:ea typeface="Gelasio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5623559" y="691376"/>
            <a:ext cx="8961119" cy="74445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Optimization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Stochastic Gradient Descent (SGD)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Backpropagation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Roots of Equations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Polynomial Interpolation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Signal Alignment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Systems of Linear Algebraic Equations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Linear Regression</a:t>
            </a:r>
            <a:endParaRPr lang="en-US" b="0" i="0" dirty="0">
              <a:solidFill>
                <a:srgbClr val="00B05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Weight Adjustment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Curve Fitting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Autoencoders: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neural networks are inherently curve fitters, learning to encode and decode input data to reconstruct the essential features while filtering out noise.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Non-linear Activation Functions: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Neural networks use activation functions like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which introduce non-linearities, allowing them to capture complex patterns in ECG signals.</a:t>
            </a: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Ordinary Differential Equations (ODEs)</a:t>
            </a:r>
            <a:endParaRPr lang="en-US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Recurrent Neural Networks (RNNs):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Modeled after the concept of solving ODEs, RNNs capture temporal dependencies by maintaining hidden states and updating them at each time step.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B050"/>
                </a:solidFill>
                <a:effectLst/>
                <a:latin typeface="Söhne"/>
              </a:rPr>
              <a:t>Long Short-Term Memory (LSTM):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specialized RNN architecture that mitigates the vanishing gradient problem, enabling the network to capture long-term dependencies.</a:t>
            </a:r>
          </a:p>
          <a:p>
            <a:pPr algn="l"/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20EE-2C0C-2147-DA09-84947F459ABB}"/>
              </a:ext>
            </a:extLst>
          </p:cNvPr>
          <p:cNvSpPr txBox="1"/>
          <p:nvPr/>
        </p:nvSpPr>
        <p:spPr>
          <a:xfrm>
            <a:off x="568712" y="1817649"/>
            <a:ext cx="2430966" cy="101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506E6-968D-97A1-87AE-8D3ED603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1" y="785655"/>
            <a:ext cx="5759295" cy="3078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23783-E020-666B-E24D-7A757ACB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41" y="3873442"/>
            <a:ext cx="5715000" cy="42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0144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985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0" y="2777491"/>
            <a:ext cx="10328553" cy="735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</a:rPr>
              <a:t>Applications</a:t>
            </a:r>
            <a:endParaRPr lang="en-US" sz="4374" b="1" dirty="0"/>
          </a:p>
        </p:txBody>
      </p:sp>
      <p:sp>
        <p:nvSpPr>
          <p:cNvPr id="6" name="Text 2"/>
          <p:cNvSpPr/>
          <p:nvPr/>
        </p:nvSpPr>
        <p:spPr>
          <a:xfrm>
            <a:off x="0" y="3512634"/>
            <a:ext cx="14630400" cy="5118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Biomedical Signal Processing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ECG Denoising: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primary goal of the project is to reduce noise in ECG signals, ensuring a cleaner representation of the underlying cardiac activity. This has direct implications for accurate diagnosis and analysis of heart conditions.</a:t>
            </a:r>
          </a:p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Clinical Diagnosis and Monitoring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Arrhythmia Detection: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Clean ECG signals facilitate more accurate detection of arrhythmias and abnormalities in heart rhythm, aiding in the diagnosis of cardiovascular diseases.</a:t>
            </a: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Disease Monitoring: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Noise-free ECG signals are essential for continuous monitoring of patients with chronic heart conditions, enabling timely intervention in case of anomalies.</a:t>
            </a:r>
          </a:p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Signal Quality Improvement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Data Quality Enhancement: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Denoising ECG signals improves the overall quality of data, making it more suitable for various applications, including research studies and clinical trials.</a:t>
            </a: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Reducing False Alarms: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Cleaner signals can lead to a reduction in false alarms, improving the reliability of automated ECG analysis systems.</a:t>
            </a:r>
          </a:p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Machine Learning in Healthcare: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Feature Extraction: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Denoised ECG signals provide a more accurate representation of relevant features, facilitating the extraction of critical information for machine learning models.</a:t>
            </a: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Training Data Preparation: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High-quality training data is crucial for developing robust machine learning models. The project contributes to creating cleaner datasets for training.</a:t>
            </a:r>
          </a:p>
          <a:p>
            <a:pPr algn="l"/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Remote Patient Monitoring: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Telemedicine: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In remote patient monitoring scenarios, where ECG signals are transmitted over networks, denoising is vital for ensuring the integrity and accuracy of the transmitted data.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634</Words>
  <Application>Microsoft Office PowerPoint</Application>
  <PresentationFormat>Custom</PresentationFormat>
  <Paragraphs>97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Gelasio</vt:lpstr>
      <vt:lpstr>Lato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2019n10718@gmail.com</cp:lastModifiedBy>
  <cp:revision>8</cp:revision>
  <dcterms:created xsi:type="dcterms:W3CDTF">2023-11-30T22:27:49Z</dcterms:created>
  <dcterms:modified xsi:type="dcterms:W3CDTF">2023-12-01T01:05:21Z</dcterms:modified>
</cp:coreProperties>
</file>